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2" d="100"/>
          <a:sy n="82" d="100"/>
        </p:scale>
        <p:origin x="-23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929066"/>
            <a:ext cx="82809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orbel" pitchFamily="34" charset="0"/>
              </a:rPr>
              <a:t>Предоставление </a:t>
            </a:r>
            <a:r>
              <a:rPr lang="ru-RU" b="1" dirty="0">
                <a:solidFill>
                  <a:schemeClr val="tx2"/>
                </a:solidFill>
                <a:latin typeface="Corbel" pitchFamily="34" charset="0"/>
              </a:rPr>
              <a:t>субсидий социально ориентированным некоммерческим организациям, осуществляющим деятельность на территории города Зеленогорска, на реализацию социальных проектов</a:t>
            </a:r>
          </a:p>
          <a:p>
            <a:endParaRPr lang="ru-RU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Corbel" pitchFamily="34" charset="0"/>
              </a:rPr>
              <a:t>МУНИЦИПАЛЬНАЯ ПРАКТИКА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01" y="260648"/>
            <a:ext cx="5477606" cy="38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216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ВЫГОДОПОЛУЧАТЕЛИ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2017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7. Красноярская </a:t>
            </a:r>
            <a:r>
              <a:rPr lang="ru-RU" dirty="0">
                <a:latin typeface="+mj-lt"/>
              </a:rPr>
              <a:t>региональная общественная организация поддержки молодежных инициатив «Сила притяжения</a:t>
            </a:r>
            <a:r>
              <a:rPr lang="ru-RU" dirty="0" smtClean="0">
                <a:latin typeface="+mj-lt"/>
              </a:rPr>
              <a:t>» </a:t>
            </a:r>
          </a:p>
          <a:p>
            <a:pPr marL="2511425" algn="just"/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поддержки: </a:t>
            </a:r>
            <a:r>
              <a:rPr lang="ru-RU" dirty="0" smtClean="0">
                <a:latin typeface="+mj-lt"/>
              </a:rPr>
              <a:t>168 770,00 руб</a:t>
            </a:r>
            <a:r>
              <a:rPr lang="ru-RU" dirty="0">
                <a:latin typeface="+mj-lt"/>
              </a:rPr>
              <a:t>.</a:t>
            </a:r>
          </a:p>
          <a:p>
            <a:pPr marL="25114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Байкеркросс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4Х»</a:t>
            </a:r>
          </a:p>
          <a:p>
            <a:pPr algn="just"/>
            <a:r>
              <a:rPr lang="ru-RU" dirty="0" smtClean="0">
                <a:latin typeface="+mj-lt"/>
              </a:rPr>
              <a:t>8. Зеленогорская городская общественная организация «Спортивный клуб «Ермак» </a:t>
            </a:r>
          </a:p>
          <a:p>
            <a:pPr marL="2511425" algn="just"/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поддержки: </a:t>
            </a:r>
            <a:r>
              <a:rPr lang="ru-RU" dirty="0" smtClean="0">
                <a:latin typeface="+mj-lt"/>
              </a:rPr>
              <a:t>296 936,00 руб</a:t>
            </a:r>
            <a:r>
              <a:rPr lang="ru-RU" dirty="0">
                <a:latin typeface="+mj-lt"/>
              </a:rPr>
              <a:t>.</a:t>
            </a:r>
          </a:p>
          <a:p>
            <a:pPr marL="25114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«Команда регби «Ермак»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9. Местная </a:t>
            </a:r>
            <a:r>
              <a:rPr lang="ru-RU" dirty="0">
                <a:latin typeface="+mj-lt"/>
              </a:rPr>
              <a:t>общественная спортивная организация «</a:t>
            </a:r>
            <a:r>
              <a:rPr lang="ru-RU" dirty="0" err="1">
                <a:latin typeface="+mj-lt"/>
              </a:rPr>
              <a:t>Атеми</a:t>
            </a:r>
            <a:r>
              <a:rPr lang="ru-RU" dirty="0">
                <a:latin typeface="+mj-lt"/>
              </a:rPr>
              <a:t>» (Движение на встречу) г. </a:t>
            </a:r>
            <a:r>
              <a:rPr lang="ru-RU" dirty="0" smtClean="0">
                <a:latin typeface="+mj-lt"/>
              </a:rPr>
              <a:t>Зеленогорска - </a:t>
            </a:r>
            <a:r>
              <a:rPr lang="ru-RU" dirty="0">
                <a:latin typeface="+mj-lt"/>
              </a:rPr>
              <a:t>200 </a:t>
            </a:r>
            <a:r>
              <a:rPr lang="ru-RU" dirty="0" smtClean="0">
                <a:latin typeface="+mj-lt"/>
              </a:rPr>
              <a:t>000,00 руб.</a:t>
            </a:r>
          </a:p>
          <a:p>
            <a:pPr marL="2511425" algn="just"/>
            <a:r>
              <a:rPr lang="ru-RU" dirty="0">
                <a:latin typeface="+mj-lt"/>
              </a:rPr>
              <a:t>Объем поддержки: </a:t>
            </a:r>
            <a:r>
              <a:rPr lang="ru-RU" dirty="0" smtClean="0">
                <a:latin typeface="+mj-lt"/>
              </a:rPr>
              <a:t>200 000,00 руб</a:t>
            </a:r>
            <a:r>
              <a:rPr lang="ru-RU" dirty="0">
                <a:latin typeface="+mj-lt"/>
              </a:rPr>
              <a:t>.</a:t>
            </a:r>
          </a:p>
          <a:p>
            <a:pPr marL="25114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</a:rPr>
              <a:t>«Движение с опережением»</a:t>
            </a:r>
            <a:endParaRPr lang="ru-RU" dirty="0">
              <a:latin typeface="+mj-lt"/>
            </a:endParaRPr>
          </a:p>
          <a:p>
            <a:pPr marL="457200" indent="-457200" algn="just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s://pp.userapi.com/c841521/v841521350/9b14/5oFUu5rIuo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 bwMode="auto">
          <a:xfrm>
            <a:off x="817344" y="5232968"/>
            <a:ext cx="2386504" cy="150463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249"/>
          <a:stretch/>
        </p:blipFill>
        <p:spPr bwMode="auto">
          <a:xfrm>
            <a:off x="6660232" y="5232968"/>
            <a:ext cx="2019025" cy="150463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&amp;Kcy;&amp;acy;&amp;rcy;&amp;tcy;&amp;icy;&amp;ncy;&amp;kcy;&amp;icy; &amp;pcy;&amp;ocy; &amp;zcy;&amp;acy;&amp;pcy;&amp;rcy;&amp;ocy;&amp;scy;&amp;ucy; &amp;Zcy;&amp;iecy;&amp;lcy;&amp;iecy;&amp;ncy;&amp;ocy;&amp;gcy;&amp;ocy;&amp;rcy;&amp;scy;&amp;kcy;&amp;acy;&amp;yacy; «&amp;Scy;&amp;pcy;&amp;ocy;&amp;rcy;&amp;tcy;&amp;icy;&amp;vcy;&amp;ncy;&amp;ycy;&amp;jcy; &amp;kcy;&amp;lcy;&amp;ucy;&amp;bcy; «&amp;IEcy;&amp;rcy;&amp;mcy;&amp;acy;&amp;kcy;»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5"/>
          <a:stretch/>
        </p:blipFill>
        <p:spPr bwMode="auto">
          <a:xfrm>
            <a:off x="3419872" y="5235701"/>
            <a:ext cx="3049905" cy="15048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216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ВЫГОДОПОЛУЧАТЕЛИ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2017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10. </a:t>
            </a:r>
            <a:r>
              <a:rPr lang="ru-RU" dirty="0"/>
              <a:t>Красноярская региональная молодежная общественная организация «Траектория Жизни» (КРМОО «Траектория Жизни</a:t>
            </a:r>
            <a:r>
              <a:rPr lang="ru-RU" dirty="0" smtClean="0"/>
              <a:t>»)</a:t>
            </a:r>
          </a:p>
          <a:p>
            <a:pPr indent="2511425" algn="just"/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поддержки: </a:t>
            </a:r>
            <a:r>
              <a:rPr lang="ru-RU" dirty="0" smtClean="0">
                <a:latin typeface="+mj-lt"/>
              </a:rPr>
              <a:t>246 628,30 руб</a:t>
            </a:r>
            <a:r>
              <a:rPr lang="ru-RU" dirty="0">
                <a:latin typeface="+mj-lt"/>
              </a:rPr>
              <a:t>.</a:t>
            </a:r>
          </a:p>
          <a:p>
            <a:pPr marL="25114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</a:rPr>
              <a:t>«Офис для СО НКО»</a:t>
            </a:r>
          </a:p>
          <a:p>
            <a:pPr algn="just"/>
            <a:r>
              <a:rPr lang="ru-RU" dirty="0" smtClean="0">
                <a:latin typeface="+mj-lt"/>
              </a:rPr>
              <a:t>11. </a:t>
            </a:r>
            <a:r>
              <a:rPr lang="ru-RU" dirty="0" smtClean="0">
                <a:latin typeface="+mj-lt"/>
              </a:rPr>
              <a:t>Жители города Зеленогорска</a:t>
            </a:r>
            <a:endParaRPr lang="ru-RU" dirty="0">
              <a:latin typeface="+mj-lt"/>
            </a:endParaRPr>
          </a:p>
          <a:p>
            <a:pPr marL="457200" indent="-457200" algn="just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b="20076"/>
          <a:stretch/>
        </p:blipFill>
        <p:spPr bwMode="auto">
          <a:xfrm>
            <a:off x="755576" y="5232968"/>
            <a:ext cx="2376264" cy="143639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"/>
          <a:stretch/>
        </p:blipFill>
        <p:spPr bwMode="auto">
          <a:xfrm>
            <a:off x="6300192" y="5232969"/>
            <a:ext cx="2235049" cy="1383171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b="4077"/>
          <a:stretch/>
        </p:blipFill>
        <p:spPr bwMode="auto">
          <a:xfrm>
            <a:off x="3480599" y="5232969"/>
            <a:ext cx="2592606" cy="1436392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2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1985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ЦЕЛИ И ЗАДАЧИ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6863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ЦЕЛЬ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механизмов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социально ориентированных некоммерческих организаций города Зеленогорска, в рамках которой социально ориентированным некоммерческим организациям предоставляется финансовая, поддержка на реализацию социально значимых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695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Corbel" panose="020B0503020204020204" pitchFamily="34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эффективности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институтами гражданского общества и органами муниципальной власти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устойчивого развития 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вовлечения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города в деятельность СО НКО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проектов и инициатив СО НКО</a:t>
            </a:r>
          </a:p>
        </p:txBody>
      </p:sp>
      <p:pic>
        <p:nvPicPr>
          <p:cNvPr id="6" name="Рисунок 5" descr="https://pp.userapi.com/c621705/v621705357/76b9/rf5TrCDby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9" y="5013176"/>
            <a:ext cx="2592705" cy="17272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https://pp.userapi.com/c621705/v621705357/7764/D7u4WoT6e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09473"/>
            <a:ext cx="2592000" cy="1728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https://pp.userapi.com/c638026/v638026974/6d090/CIvzEmv3iO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18" y="5013176"/>
            <a:ext cx="2299846" cy="1728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41277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УЧАСТНИКИ ПРОЕКТА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10672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Администрация ЗАТО г. Зеленогорска 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МКУ «Комитет по делам культуры и молодежной политики г. Зеленогорска»</a:t>
            </a:r>
          </a:p>
          <a:p>
            <a:pPr marL="457200" indent="-457200" algn="just">
              <a:buFontTx/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Муниципальный ресурсный центр поддержки общественных инициатив</a:t>
            </a:r>
          </a:p>
          <a:p>
            <a:pPr marL="457200" indent="-457200" algn="just">
              <a:buFontTx/>
              <a:buAutoNum type="arabicPeriod"/>
            </a:pP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Социально-ориентированные </a:t>
            </a:r>
            <a:r>
              <a:rPr lang="ru-RU" b="1" dirty="0">
                <a:latin typeface="Corbel" panose="020B0503020204020204" pitchFamily="34" charset="0"/>
                <a:cs typeface="Times New Roman" panose="02020603050405020304" pitchFamily="18" charset="0"/>
              </a:rPr>
              <a:t>некоммерческие организации </a:t>
            </a:r>
            <a:r>
              <a:rPr lang="ru-RU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города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https://pp.userapi.com/c841521/v841521350/9aec/X9LwrbX_af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4" y="3717032"/>
            <a:ext cx="3960000" cy="288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3365"/>
          <a:stretch/>
        </p:blipFill>
        <p:spPr bwMode="auto">
          <a:xfrm>
            <a:off x="4949190" y="3717032"/>
            <a:ext cx="3960000" cy="2880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8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39361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КОМАНДА ПРОЕКТА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16824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539552" y="2558216"/>
            <a:ext cx="201622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1</a:t>
            </a:r>
            <a:r>
              <a:rPr lang="ru-RU" sz="4400" dirty="0" smtClean="0"/>
              <a:t> </a:t>
            </a:r>
            <a:r>
              <a:rPr lang="ru-RU" dirty="0" smtClean="0"/>
              <a:t>специалист куратор конкурса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03848" y="2204864"/>
            <a:ext cx="2448272" cy="2447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 </a:t>
            </a:r>
            <a:br>
              <a:rPr lang="ru-RU" sz="4400" dirty="0" smtClean="0"/>
            </a:br>
            <a:r>
              <a:rPr lang="ru-RU" dirty="0" smtClean="0"/>
              <a:t>специалиста ресурсного центра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300512" y="2060848"/>
            <a:ext cx="2519960" cy="2591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руководителей </a:t>
            </a:r>
            <a:br>
              <a:rPr lang="ru-RU" dirty="0" smtClean="0"/>
            </a:br>
            <a:r>
              <a:rPr lang="ru-RU" dirty="0" smtClean="0"/>
              <a:t>СО НКО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909" y="4798144"/>
            <a:ext cx="2591812" cy="17272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739" y="4798144"/>
            <a:ext cx="2588777" cy="17272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&amp;Kcy;&amp;acy;&amp;rcy;&amp;tcy;&amp;icy;&amp;ncy;&amp;kcy;&amp;icy; &amp;pcy;&amp;ocy; &amp;zcy;&amp;acy;&amp;pcy;&amp;rcy;&amp;ocy;&amp;scy;&amp;ucy; &amp;Zcy;&amp;iecy;&amp;lcy;&amp;iecy;&amp;ncy;&amp;ocy;&amp;gcy;&amp;ocy;&amp;rcy;&amp;scy;&amp;kcy;&amp;acy;&amp;yacy; «&amp;Scy;&amp;pcy;&amp;ocy;&amp;rcy;&amp;tcy;&amp;icy;&amp;vcy;&amp;ncy;&amp;ycy;&amp;jcy; &amp;kcy;&amp;lcy;&amp;ucy;&amp;bcy; «&amp;IEcy;&amp;rcy;&amp;mcy;&amp;acy;&amp;kcy;»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r="6102"/>
          <a:stretch/>
        </p:blipFill>
        <p:spPr bwMode="auto">
          <a:xfrm>
            <a:off x="611560" y="4818692"/>
            <a:ext cx="2592000" cy="17280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5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034733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ЭТАПЫ РЕАЛИЗАЦИИ ПРАКТИКИ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87900"/>
            <a:ext cx="813690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муниципальной программы «Гражданское общество - закрытое административно- территориальное образование Зеленогорск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Положения о порядке предоставления субсидий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НКО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социальных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конкурсной комиссии по отбору конкурса на предоставление субсидий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НКО 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социальных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 предоставление субсидий социально ориентированным некоммерческим организациям на реализацию социальных проектов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конкурса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перечня СО НКО – получателей субсидии на реализацию социальных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о предоставлении субсидии на реализацию социальных проектов с СО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финансирования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и реализация проектов</a:t>
            </a: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проверка отчетности о реализации социальных проектов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с СО НКО механизмов дальнейшего развития проектов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034733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НОРМАТИВНО-ПРАВОВОЕ обеспечение</a:t>
            </a:r>
            <a:endParaRPr lang="ru-RU" sz="28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11365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/>
              <a:t>Постановление Администрации ЗАТО г. Зеленогорска от № 285-п от 12.11.2015 «Об утверждении муниципальной программы «Гражданское общество - закрытое административно- территориальное образование Зеленогорск</a:t>
            </a:r>
            <a:r>
              <a:rPr lang="ru-RU" sz="2000" dirty="0" smtClean="0"/>
              <a:t>»</a:t>
            </a:r>
          </a:p>
          <a:p>
            <a:pPr marL="457200" indent="-457200" algn="just">
              <a:buAutoNum type="arabicPeriod"/>
            </a:pPr>
            <a:r>
              <a:rPr lang="ru-RU" sz="2000" dirty="0"/>
              <a:t>Постановление Администрации ЗАТО г. Зеленогорска об утверждении Положения о порядке предоставления субсидий социально ориентированным некоммерческим организациям на реализацию социальных </a:t>
            </a:r>
            <a:r>
              <a:rPr lang="ru-RU" sz="2000" dirty="0" smtClean="0"/>
              <a:t>проектов</a:t>
            </a:r>
          </a:p>
          <a:p>
            <a:pPr marL="457200" indent="-457200" algn="just">
              <a:buAutoNum type="arabicPeriod"/>
            </a:pPr>
            <a:r>
              <a:rPr lang="ru-RU" sz="2000" dirty="0"/>
              <a:t>Постановление Администрации ЗАТО г. Зеленогорска об утверждении </a:t>
            </a:r>
            <a:r>
              <a:rPr lang="ru-RU" sz="2000" dirty="0" smtClean="0"/>
              <a:t>Перечня СО НКО – получателей субсидий на </a:t>
            </a:r>
            <a:r>
              <a:rPr lang="ru-RU" sz="2000" dirty="0"/>
              <a:t>реализацию социальных </a:t>
            </a:r>
            <a:r>
              <a:rPr lang="ru-RU" sz="2000" dirty="0" smtClean="0"/>
              <a:t>проектов в 2017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4656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РЕЗУЛЬТАТЫ ПРОЕКТА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2017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7444" y="2372687"/>
            <a:ext cx="232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2 274,3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тыс. руб. бюджет проекта 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34249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12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количество СОНКО, принявших участие в конкурсе 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373848"/>
            <a:ext cx="2320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10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Corbel" panose="020B0503020204020204" pitchFamily="34" charset="0"/>
              </a:rPr>
              <a:t>количество поддержанных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проектов СО НКО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214698"/>
            <a:ext cx="1872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‹40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консультаций для СО НКО по конкурсу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4221088"/>
            <a:ext cx="2003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‹10 000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жителей города участники проектов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4221088"/>
            <a:ext cx="253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246</a:t>
            </a:r>
            <a:endParaRPr lang="ru-RU" sz="4000" b="1" dirty="0" smtClean="0"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тыс. руб. привлечено из средств краевого бюджета</a:t>
            </a:r>
            <a:endParaRPr lang="ru-RU" sz="20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687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ВЫГОДОПОЛУЧАТЕЛИ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2017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388" y="1628800"/>
            <a:ext cx="7704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dirty="0" smtClean="0"/>
              <a:t>1. Красноярская </a:t>
            </a:r>
            <a:r>
              <a:rPr lang="ru-RU" dirty="0"/>
              <a:t>региональная общественная организация «Клуб исторической реконструкции и ролевого моделирования «Грифон</a:t>
            </a:r>
            <a:r>
              <a:rPr lang="ru-RU" dirty="0" smtClean="0"/>
              <a:t>» </a:t>
            </a:r>
            <a:endParaRPr lang="ru-RU" dirty="0"/>
          </a:p>
          <a:p>
            <a:pPr marL="3228975" algn="just"/>
            <a:r>
              <a:rPr lang="ru-RU" dirty="0" smtClean="0"/>
              <a:t>Объем поддержки: 104</a:t>
            </a:r>
            <a:r>
              <a:rPr lang="ru-RU" dirty="0"/>
              <a:t> </a:t>
            </a:r>
            <a:r>
              <a:rPr lang="ru-RU" dirty="0" smtClean="0"/>
              <a:t>280,00 руб.</a:t>
            </a:r>
          </a:p>
          <a:p>
            <a:pPr marL="3228975" algn="just"/>
            <a:r>
              <a:rPr lang="ru-RU" dirty="0" smtClean="0"/>
              <a:t>Наименование проекта: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«Ручная история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/>
              <a:t>2. Общественная организация </a:t>
            </a:r>
            <a:r>
              <a:rPr lang="ru-RU" dirty="0" smtClean="0"/>
              <a:t>Молодёжного </a:t>
            </a:r>
            <a:r>
              <a:rPr lang="ru-RU" dirty="0"/>
              <a:t>спортивного клуба бокса «ГЛАДИАТОР</a:t>
            </a:r>
            <a:r>
              <a:rPr lang="ru-RU" dirty="0" smtClean="0"/>
              <a:t>»</a:t>
            </a:r>
          </a:p>
          <a:p>
            <a:pPr marL="3228975" algn="just"/>
            <a:r>
              <a:rPr lang="ru-RU" dirty="0"/>
              <a:t>Объем поддержки: </a:t>
            </a:r>
            <a:r>
              <a:rPr lang="ru-RU" dirty="0" smtClean="0"/>
              <a:t>290 000,00 </a:t>
            </a:r>
            <a:r>
              <a:rPr lang="ru-RU" dirty="0"/>
              <a:t>руб.</a:t>
            </a:r>
          </a:p>
          <a:p>
            <a:pPr marL="3228975" algn="just"/>
            <a:r>
              <a:rPr lang="ru-RU" dirty="0"/>
              <a:t>Наименование проекта: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«Отец и сын»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3</a:t>
            </a:r>
            <a:r>
              <a:rPr lang="ru-RU" dirty="0"/>
              <a:t>. Некоммерческая организация «Резервный фонд поддержки гражданских инициатив города Зеленогорска» </a:t>
            </a:r>
            <a:endParaRPr lang="ru-RU" dirty="0" smtClean="0"/>
          </a:p>
          <a:p>
            <a:pPr marL="3228975" algn="just"/>
            <a:r>
              <a:rPr lang="ru-RU" dirty="0" smtClean="0"/>
              <a:t>Объем поддержки : 288 </a:t>
            </a:r>
            <a:r>
              <a:rPr lang="ru-RU" dirty="0"/>
              <a:t>360,24 руб</a:t>
            </a:r>
            <a:r>
              <a:rPr lang="ru-RU" dirty="0" smtClean="0"/>
              <a:t>.</a:t>
            </a:r>
          </a:p>
          <a:p>
            <a:pPr marL="3228975" algn="just"/>
            <a:r>
              <a:rPr lang="ru-RU" dirty="0" smtClean="0"/>
              <a:t>Наименование проекта: Институт СО НКО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123" y="35433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886" y="5229199"/>
            <a:ext cx="2263484" cy="15084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004" y="5229200"/>
            <a:ext cx="2383200" cy="15084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Zcy;&amp;iecy;&amp;lcy;&amp;iecy;&amp;ncy;&amp;ocy;&amp;gcy;&amp;ocy;&amp;rcy;&amp;scy;&amp;kcy;&amp;acy;&amp;yacy; «&amp;Scy;&amp;pcy;&amp;ocy;&amp;rcy;&amp;tcy;&amp;icy;&amp;vcy;&amp;ncy;&amp;ycy;&amp;jcy; &amp;kcy;&amp;lcy;&amp;ucy;&amp;bcy; «&amp;IEcy;&amp;rcy;&amp;mcy;&amp;acy;&amp;kcy;»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 b="10857"/>
          <a:stretch/>
        </p:blipFill>
        <p:spPr bwMode="auto">
          <a:xfrm>
            <a:off x="3419872" y="5229200"/>
            <a:ext cx="2664296" cy="15084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3216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ВЫГОДОПОЛУЧАТЕЛИ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2017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3. Общественная </a:t>
            </a:r>
            <a:r>
              <a:rPr lang="ru-RU" dirty="0">
                <a:latin typeface="+mj-lt"/>
              </a:rPr>
              <a:t>организация Зеленогорский спортивный клуб  горного туризма «Фирн</a:t>
            </a:r>
            <a:r>
              <a:rPr lang="ru-RU" dirty="0" smtClean="0">
                <a:latin typeface="+mj-lt"/>
              </a:rPr>
              <a:t>»  </a:t>
            </a:r>
          </a:p>
          <a:p>
            <a:pPr marL="2778125" algn="just"/>
            <a:r>
              <a:rPr lang="ru-RU" dirty="0">
                <a:latin typeface="+mj-lt"/>
              </a:rPr>
              <a:t>Объем поддержки: </a:t>
            </a:r>
            <a:r>
              <a:rPr lang="ru-RU" dirty="0" smtClean="0">
                <a:latin typeface="+mj-lt"/>
              </a:rPr>
              <a:t>76 500,00 </a:t>
            </a:r>
            <a:r>
              <a:rPr lang="ru-RU" dirty="0">
                <a:latin typeface="+mj-lt"/>
              </a:rPr>
              <a:t>руб.</a:t>
            </a:r>
          </a:p>
          <a:p>
            <a:pPr marL="27781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«Жизнь это движение»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</a:rPr>
              <a:t>4. Местная </a:t>
            </a:r>
            <a:r>
              <a:rPr lang="ru-RU" dirty="0">
                <a:latin typeface="+mj-lt"/>
              </a:rPr>
              <a:t>организация общероссийской общественной организации «Всероссийское общество инвалидов» (ВОИ) г. </a:t>
            </a:r>
            <a:r>
              <a:rPr lang="ru-RU" dirty="0" smtClean="0">
                <a:latin typeface="+mj-lt"/>
              </a:rPr>
              <a:t>Зеленогорска </a:t>
            </a:r>
          </a:p>
          <a:p>
            <a:pPr marL="2778125" algn="just"/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поддержки: </a:t>
            </a:r>
            <a:r>
              <a:rPr lang="ru-RU" dirty="0" smtClean="0">
                <a:latin typeface="+mj-lt"/>
              </a:rPr>
              <a:t>418 455,50 руб</a:t>
            </a:r>
            <a:r>
              <a:rPr lang="ru-RU" dirty="0">
                <a:latin typeface="+mj-lt"/>
              </a:rPr>
              <a:t>.</a:t>
            </a:r>
          </a:p>
          <a:p>
            <a:pPr marL="2778125" algn="just"/>
            <a:r>
              <a:rPr lang="ru-RU" dirty="0">
                <a:latin typeface="+mj-lt"/>
              </a:rPr>
              <a:t>Наименование проекта: 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«Жизнь без границ»</a:t>
            </a:r>
            <a:endParaRPr lang="ru-RU" dirty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5. Зеленогорская </a:t>
            </a:r>
            <a:r>
              <a:rPr lang="ru-RU" dirty="0">
                <a:latin typeface="+mj-lt"/>
              </a:rPr>
              <a:t>городская общественная организация ветеранов пенсионеров войны, труда, Вооруженных Сил и правоохранительных </a:t>
            </a:r>
            <a:r>
              <a:rPr lang="ru-RU" dirty="0" smtClean="0">
                <a:latin typeface="+mj-lt"/>
              </a:rPr>
              <a:t>органов </a:t>
            </a:r>
          </a:p>
          <a:p>
            <a:pPr marL="2778125" algn="just"/>
            <a:r>
              <a:rPr lang="ru-RU" dirty="0" smtClean="0">
                <a:latin typeface="+mj-lt"/>
              </a:rPr>
              <a:t>Объем </a:t>
            </a:r>
            <a:r>
              <a:rPr lang="ru-RU" dirty="0">
                <a:latin typeface="+mj-lt"/>
              </a:rPr>
              <a:t>поддержки: </a:t>
            </a:r>
            <a:r>
              <a:rPr lang="ru-RU" dirty="0" smtClean="0">
                <a:latin typeface="+mj-lt"/>
              </a:rPr>
              <a:t>430 998,26 руб.</a:t>
            </a:r>
          </a:p>
          <a:p>
            <a:pPr marL="2778125" algn="just"/>
            <a:r>
              <a:rPr lang="ru-RU" dirty="0" smtClean="0">
                <a:latin typeface="+mj-lt"/>
              </a:rPr>
              <a:t>Наименование </a:t>
            </a:r>
            <a:r>
              <a:rPr lang="ru-RU" dirty="0">
                <a:latin typeface="+mj-lt"/>
              </a:rPr>
              <a:t>проекта: 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«По зову сердца»</a:t>
            </a:r>
          </a:p>
          <a:p>
            <a:pPr algn="just"/>
            <a:endParaRPr lang="ru-RU" sz="1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1" b="90000" l="6096" r="89550">
                        <a14:foregroundMark x1="35269" y1="7347" x2="61103" y2="7143"/>
                        <a14:foregroundMark x1="60813" y1="7551" x2="60813" y2="45510"/>
                        <a14:foregroundMark x1="61103" y1="45510" x2="33237" y2="45510"/>
                        <a14:foregroundMark x1="35269" y1="44898" x2="34543" y2="6531"/>
                        <a14:foregroundMark x1="61103" y1="51224" x2="61684" y2="51224"/>
                        <a14:foregroundMark x1="61684" y1="51224" x2="89260" y2="51020"/>
                        <a14:foregroundMark x1="60958" y1="44490" x2="61538" y2="50204"/>
                        <a14:foregroundMark x1="88970" y1="51837" x2="88970" y2="63878"/>
                        <a14:foregroundMark x1="88970" y1="64898" x2="88970" y2="64898"/>
                        <a14:foregroundMark x1="88824" y1="65306" x2="75762" y2="65306"/>
                        <a14:foregroundMark x1="77649" y1="65510" x2="77068" y2="74490"/>
                        <a14:foregroundMark x1="76923" y1="75510" x2="64151" y2="75102"/>
                        <a14:foregroundMark x1="64151" y1="76327" x2="63425" y2="86531"/>
                        <a14:foregroundMark x1="63425" y1="86939" x2="32221" y2="85714"/>
                        <a14:foregroundMark x1="32221" y1="85714" x2="31785" y2="81020"/>
                        <a14:foregroundMark x1="31640" y1="80204" x2="31350" y2="77551"/>
                        <a14:foregroundMark x1="31785" y1="75306" x2="17852" y2="74694"/>
                        <a14:foregroundMark x1="17852" y1="75102" x2="18287" y2="63469"/>
                        <a14:foregroundMark x1="33091" y1="50816" x2="33091" y2="50816"/>
                        <a14:foregroundMark x1="33091" y1="50816" x2="6676" y2="51020"/>
                        <a14:foregroundMark x1="6967" y1="51020" x2="6096" y2="64286"/>
                        <a14:foregroundMark x1="6676" y1="65102" x2="20319" y2="65306"/>
                        <a14:backgroundMark x1="33527" y1="13673" x2="32656" y2="45918"/>
                        <a14:backgroundMark x1="62119" y1="12857" x2="62845" y2="49388"/>
                        <a14:backgroundMark x1="30334" y1="49592" x2="37300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2941046" cy="20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886" y="5229200"/>
            <a:ext cx="2263484" cy="1508399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511" y="5232968"/>
            <a:ext cx="2263484" cy="1508399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&amp;Pcy;&amp;ocy;&amp;khcy;&amp;ocy;&amp;zhcy;&amp;iecy;&amp;iecy; &amp;icy;&amp;zcy;&amp;ocy;&amp;bcy;&amp;rcy;&amp;acy;&amp;zhcy;&amp;iecy;&amp;ncy;&amp;icy;&amp;iecy;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8" r="4705"/>
          <a:stretch/>
        </p:blipFill>
        <p:spPr bwMode="auto">
          <a:xfrm>
            <a:off x="3479639" y="5229200"/>
            <a:ext cx="2892451" cy="1508400"/>
          </a:xfrm>
          <a:prstGeom prst="rect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23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6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591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24</cp:revision>
  <dcterms:created xsi:type="dcterms:W3CDTF">2016-03-27T13:23:38Z</dcterms:created>
  <dcterms:modified xsi:type="dcterms:W3CDTF">2018-07-13T02:02:44Z</dcterms:modified>
</cp:coreProperties>
</file>